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79" r:id="rId5"/>
    <p:sldId id="277" r:id="rId6"/>
    <p:sldId id="259" r:id="rId7"/>
    <p:sldId id="260" r:id="rId8"/>
    <p:sldId id="261" r:id="rId9"/>
    <p:sldId id="276" r:id="rId10"/>
    <p:sldId id="262" r:id="rId11"/>
    <p:sldId id="263" r:id="rId12"/>
    <p:sldId id="264" r:id="rId13"/>
    <p:sldId id="265" r:id="rId14"/>
    <p:sldId id="278" r:id="rId15"/>
    <p:sldId id="266" r:id="rId16"/>
    <p:sldId id="267" r:id="rId17"/>
    <p:sldId id="268" r:id="rId18"/>
    <p:sldId id="270" r:id="rId19"/>
    <p:sldId id="271" r:id="rId20"/>
    <p:sldId id="269" r:id="rId21"/>
    <p:sldId id="272" r:id="rId22"/>
    <p:sldId id="273" r:id="rId23"/>
    <p:sldId id="274" r:id="rId24"/>
    <p:sldId id="275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3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A42A9C-27A5-4205-8690-676D6BE3E9D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32002-CA99-41EB-8D3C-9D131875E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05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32002-CA99-41EB-8D3C-9D131875EE3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335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961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76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884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68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39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6295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656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0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4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26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49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0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55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75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451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608E6-8434-43ED-B12A-9E52BC3B1916}" type="datetimeFigureOut">
              <a:rPr lang="en-US" smtClean="0"/>
              <a:t>19/07/2024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4240B-0350-4ADC-B9FE-0A753B805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25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AGCS-21701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9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633" t="25235" r="38600" b="25176"/>
          <a:stretch/>
        </p:blipFill>
        <p:spPr>
          <a:xfrm>
            <a:off x="398281" y="269248"/>
            <a:ext cx="11637328" cy="626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11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322" t="24959" r="39067" b="24165"/>
          <a:stretch/>
        </p:blipFill>
        <p:spPr>
          <a:xfrm>
            <a:off x="575950" y="264694"/>
            <a:ext cx="10986397" cy="608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5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928" t="34416" r="43350" b="29555"/>
          <a:stretch/>
        </p:blipFill>
        <p:spPr>
          <a:xfrm>
            <a:off x="407383" y="365125"/>
            <a:ext cx="11174972" cy="569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980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255" t="26617" r="37201" b="24165"/>
          <a:stretch/>
        </p:blipFill>
        <p:spPr>
          <a:xfrm>
            <a:off x="604440" y="207464"/>
            <a:ext cx="11295117" cy="6106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306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Process/Life Cycle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915" y="1395663"/>
            <a:ext cx="11145253" cy="5033963"/>
          </a:xfrm>
        </p:spPr>
        <p:txBody>
          <a:bodyPr>
            <a:normAutofit fontScale="77500" lnSpcReduction="20000"/>
          </a:bodyPr>
          <a:lstStyle/>
          <a:p>
            <a:pPr marL="457200" indent="-457200">
              <a:buAutoNum type="arabicPeriod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Define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Clearly articulate the problem to be solved or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to be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answered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2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gather relevant data from various sources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 startAt="2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3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Cleaning: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data to remove noise, handle missing values,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ensure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consistency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 startAt="3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4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Exploration: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exploratory data analysis (EDA) to understand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data's structure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initial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 startAt="4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5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and apply appropriate algorithms and models to the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data.</a:t>
            </a:r>
          </a:p>
          <a:p>
            <a:pPr marL="457200" indent="-457200">
              <a:buAutoNum type="arabicPeriod" startAt="5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6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the model in a production environment to make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provide insights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 startAt="6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7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Maintenance: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Continuously monitor the model's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as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needed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42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321" t="27724" r="35025" b="24442"/>
          <a:stretch/>
        </p:blipFill>
        <p:spPr>
          <a:xfrm>
            <a:off x="257487" y="168442"/>
            <a:ext cx="11677025" cy="613610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168315" y="1317422"/>
            <a:ext cx="4953000" cy="9233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Clearly defining the business problem or research question that data science aims to address. This sets the stage for the entire data science project.</a:t>
            </a:r>
          </a:p>
        </p:txBody>
      </p:sp>
    </p:spTree>
    <p:extLst>
      <p:ext uri="{BB962C8B-B14F-4D97-AF65-F5344CB8AC3E}">
        <p14:creationId xmlns:p14="http://schemas.microsoft.com/office/powerpoint/2010/main" val="3071154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772" t="26297" r="36529" b="24016"/>
          <a:stretch/>
        </p:blipFill>
        <p:spPr>
          <a:xfrm>
            <a:off x="348721" y="189905"/>
            <a:ext cx="11534923" cy="600083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180347" y="1404243"/>
            <a:ext cx="5482390" cy="9233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Gathering and understanding the data relevant to the problem. This involves exploring the data to identify patterns and potential insights</a:t>
            </a:r>
          </a:p>
        </p:txBody>
      </p:sp>
    </p:spTree>
    <p:extLst>
      <p:ext uri="{BB962C8B-B14F-4D97-AF65-F5344CB8AC3E}">
        <p14:creationId xmlns:p14="http://schemas.microsoft.com/office/powerpoint/2010/main" val="3803494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478" t="26895" r="34558" b="25052"/>
          <a:stretch/>
        </p:blipFill>
        <p:spPr>
          <a:xfrm>
            <a:off x="479963" y="365125"/>
            <a:ext cx="11581210" cy="559083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22568" y="1571672"/>
            <a:ext cx="5500327" cy="9233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Preparing the data for analysis by cleaning, transforming, and engineering new features. This involves handling missing values, outliers, and inconsistencies.</a:t>
            </a:r>
          </a:p>
        </p:txBody>
      </p:sp>
    </p:spTree>
    <p:extLst>
      <p:ext uri="{BB962C8B-B14F-4D97-AF65-F5344CB8AC3E}">
        <p14:creationId xmlns:p14="http://schemas.microsoft.com/office/powerpoint/2010/main" val="1405809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099" t="26894" r="37667" b="25547"/>
          <a:stretch/>
        </p:blipFill>
        <p:spPr>
          <a:xfrm>
            <a:off x="721895" y="365125"/>
            <a:ext cx="11117179" cy="583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40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011" t="25788" r="36890" b="24441"/>
          <a:stretch/>
        </p:blipFill>
        <p:spPr>
          <a:xfrm>
            <a:off x="102696" y="365125"/>
            <a:ext cx="11529407" cy="615599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48000" y="1690688"/>
            <a:ext cx="5638800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Choosing the appropriate machine learning or statistical model for the problem and training it on the prepared data. This involves optimizing the model's parameters to achieve the best performance.</a:t>
            </a:r>
          </a:p>
        </p:txBody>
      </p:sp>
    </p:spTree>
    <p:extLst>
      <p:ext uri="{BB962C8B-B14F-4D97-AF65-F5344CB8AC3E}">
        <p14:creationId xmlns:p14="http://schemas.microsoft.com/office/powerpoint/2010/main" val="3281015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170" t="32649" r="37414" b="27871"/>
          <a:stretch/>
        </p:blipFill>
        <p:spPr>
          <a:xfrm>
            <a:off x="400759" y="311233"/>
            <a:ext cx="11233777" cy="634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49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700" t="26617" r="35957" b="23888"/>
          <a:stretch/>
        </p:blipFill>
        <p:spPr>
          <a:xfrm>
            <a:off x="321494" y="365125"/>
            <a:ext cx="11501407" cy="578301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76600" y="1409110"/>
            <a:ext cx="5398168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Evaluating the trained model's performance on unseen data to ensure its generalizability and reliability. Once deemed satisfactory, the model is deployed to solve the defined problem.</a:t>
            </a:r>
          </a:p>
        </p:txBody>
      </p:sp>
    </p:spTree>
    <p:extLst>
      <p:ext uri="{BB962C8B-B14F-4D97-AF65-F5344CB8AC3E}">
        <p14:creationId xmlns:p14="http://schemas.microsoft.com/office/powerpoint/2010/main" val="1704827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473" t="43208" r="41709" b="34395"/>
          <a:stretch/>
        </p:blipFill>
        <p:spPr>
          <a:xfrm>
            <a:off x="401246" y="218844"/>
            <a:ext cx="11420054" cy="619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83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944" t="26617" r="37822" b="26101"/>
          <a:stretch/>
        </p:blipFill>
        <p:spPr>
          <a:xfrm>
            <a:off x="577516" y="194115"/>
            <a:ext cx="10996863" cy="614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08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763" t="35188" r="41242" b="25548"/>
          <a:stretch/>
        </p:blipFill>
        <p:spPr>
          <a:xfrm>
            <a:off x="496682" y="365125"/>
            <a:ext cx="11285516" cy="601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8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478" t="27447" r="36734" b="29972"/>
          <a:stretch/>
        </p:blipFill>
        <p:spPr>
          <a:xfrm>
            <a:off x="213949" y="191204"/>
            <a:ext cx="11329322" cy="558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69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21921" t="7895" r="3478" b="12171"/>
          <a:stretch/>
        </p:blipFill>
        <p:spPr>
          <a:xfrm>
            <a:off x="601579" y="186482"/>
            <a:ext cx="11074581" cy="667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56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9983" y="1322983"/>
            <a:ext cx="4212034" cy="42120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04031" y="976016"/>
            <a:ext cx="5506443" cy="4737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730"/>
              </a:lnSpc>
            </a:pPr>
            <a:r>
              <a:rPr lang="en-US" sz="298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Applications of Data Science</a:t>
            </a:r>
            <a:endParaRPr lang="en-US" sz="2984" dirty="0"/>
          </a:p>
        </p:txBody>
      </p:sp>
      <p:sp>
        <p:nvSpPr>
          <p:cNvPr id="7" name="Shape 3"/>
          <p:cNvSpPr/>
          <p:nvPr/>
        </p:nvSpPr>
        <p:spPr>
          <a:xfrm>
            <a:off x="504031" y="1827709"/>
            <a:ext cx="323949" cy="323949"/>
          </a:xfrm>
          <a:prstGeom prst="roundRect">
            <a:avLst>
              <a:gd name="adj" fmla="val 20006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21308" y="1875930"/>
            <a:ext cx="89396" cy="2274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791"/>
              </a:lnSpc>
            </a:pPr>
            <a:r>
              <a:rPr lang="en-US" sz="1791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1791" dirty="0"/>
          </a:p>
        </p:txBody>
      </p:sp>
      <p:sp>
        <p:nvSpPr>
          <p:cNvPr id="9" name="Text 5"/>
          <p:cNvSpPr/>
          <p:nvPr/>
        </p:nvSpPr>
        <p:spPr>
          <a:xfrm>
            <a:off x="971947" y="1827708"/>
            <a:ext cx="1894880" cy="23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865"/>
              </a:lnSpc>
            </a:pPr>
            <a:r>
              <a:rPr lang="en-US" sz="149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Healthcare</a:t>
            </a:r>
            <a:endParaRPr lang="en-US" sz="1492" dirty="0"/>
          </a:p>
        </p:txBody>
      </p:sp>
      <p:sp>
        <p:nvSpPr>
          <p:cNvPr id="10" name="Text 6"/>
          <p:cNvSpPr/>
          <p:nvPr/>
        </p:nvSpPr>
        <p:spPr>
          <a:xfrm>
            <a:off x="971947" y="2150864"/>
            <a:ext cx="6144022" cy="4609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14"/>
              </a:lnSpc>
            </a:pPr>
            <a:r>
              <a:rPr lang="en-US" sz="113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Predictive diagnostics, personalized treatment plans, drug discovery, disease outbreak prediction, and improving patient outcomes.</a:t>
            </a:r>
            <a:endParaRPr lang="en-US" sz="1134" dirty="0"/>
          </a:p>
        </p:txBody>
      </p:sp>
      <p:sp>
        <p:nvSpPr>
          <p:cNvPr id="11" name="Shape 7"/>
          <p:cNvSpPr/>
          <p:nvPr/>
        </p:nvSpPr>
        <p:spPr>
          <a:xfrm>
            <a:off x="504031" y="2917726"/>
            <a:ext cx="323949" cy="323949"/>
          </a:xfrm>
          <a:prstGeom prst="roundRect">
            <a:avLst>
              <a:gd name="adj" fmla="val 20006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98091" y="2965946"/>
            <a:ext cx="135732" cy="2274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791"/>
              </a:lnSpc>
            </a:pPr>
            <a:r>
              <a:rPr lang="en-US" sz="1791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1791" dirty="0"/>
          </a:p>
        </p:txBody>
      </p:sp>
      <p:sp>
        <p:nvSpPr>
          <p:cNvPr id="13" name="Text 9"/>
          <p:cNvSpPr/>
          <p:nvPr/>
        </p:nvSpPr>
        <p:spPr>
          <a:xfrm>
            <a:off x="971947" y="2917726"/>
            <a:ext cx="1894880" cy="23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865"/>
              </a:lnSpc>
            </a:pPr>
            <a:r>
              <a:rPr lang="en-US" sz="149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Finance</a:t>
            </a:r>
            <a:endParaRPr lang="en-US" sz="1492" dirty="0"/>
          </a:p>
        </p:txBody>
      </p:sp>
      <p:sp>
        <p:nvSpPr>
          <p:cNvPr id="14" name="Text 10"/>
          <p:cNvSpPr/>
          <p:nvPr/>
        </p:nvSpPr>
        <p:spPr>
          <a:xfrm>
            <a:off x="971947" y="3240882"/>
            <a:ext cx="6144022" cy="4609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14"/>
              </a:lnSpc>
            </a:pPr>
            <a:r>
              <a:rPr lang="en-US" sz="113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Fraud detection, risk assessment, algorithmic trading, customer profiling, and personalized financial recommendations.</a:t>
            </a:r>
            <a:endParaRPr lang="en-US" sz="1134" dirty="0"/>
          </a:p>
        </p:txBody>
      </p:sp>
      <p:sp>
        <p:nvSpPr>
          <p:cNvPr id="15" name="Shape 11"/>
          <p:cNvSpPr/>
          <p:nvPr/>
        </p:nvSpPr>
        <p:spPr>
          <a:xfrm>
            <a:off x="504031" y="4007744"/>
            <a:ext cx="323949" cy="323949"/>
          </a:xfrm>
          <a:prstGeom prst="roundRect">
            <a:avLst>
              <a:gd name="adj" fmla="val 20006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597992" y="4055964"/>
            <a:ext cx="136029" cy="2274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791"/>
              </a:lnSpc>
            </a:pPr>
            <a:r>
              <a:rPr lang="en-US" sz="1791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1791" dirty="0"/>
          </a:p>
        </p:txBody>
      </p:sp>
      <p:sp>
        <p:nvSpPr>
          <p:cNvPr id="17" name="Text 13"/>
          <p:cNvSpPr/>
          <p:nvPr/>
        </p:nvSpPr>
        <p:spPr>
          <a:xfrm>
            <a:off x="971947" y="4007743"/>
            <a:ext cx="1894880" cy="23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865"/>
              </a:lnSpc>
            </a:pPr>
            <a:r>
              <a:rPr lang="en-US" sz="149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Retail</a:t>
            </a:r>
            <a:endParaRPr lang="en-US" sz="1492" dirty="0"/>
          </a:p>
        </p:txBody>
      </p:sp>
      <p:sp>
        <p:nvSpPr>
          <p:cNvPr id="18" name="Text 14"/>
          <p:cNvSpPr/>
          <p:nvPr/>
        </p:nvSpPr>
        <p:spPr>
          <a:xfrm>
            <a:off x="971947" y="4330898"/>
            <a:ext cx="6144022" cy="4609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14"/>
              </a:lnSpc>
            </a:pPr>
            <a:r>
              <a:rPr lang="en-US" sz="113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Customer segmentation, recommendation engines, inventory management, pricing optimization, and personalized marketing campaigns.</a:t>
            </a:r>
            <a:endParaRPr lang="en-US" sz="1134" dirty="0"/>
          </a:p>
        </p:txBody>
      </p:sp>
      <p:sp>
        <p:nvSpPr>
          <p:cNvPr id="19" name="Shape 15"/>
          <p:cNvSpPr/>
          <p:nvPr/>
        </p:nvSpPr>
        <p:spPr>
          <a:xfrm>
            <a:off x="504031" y="5097761"/>
            <a:ext cx="323949" cy="323949"/>
          </a:xfrm>
          <a:prstGeom prst="roundRect">
            <a:avLst>
              <a:gd name="adj" fmla="val 20006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597396" y="5145981"/>
            <a:ext cx="137120" cy="2274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791"/>
              </a:lnSpc>
            </a:pPr>
            <a:r>
              <a:rPr lang="en-US" sz="1791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1791" dirty="0"/>
          </a:p>
        </p:txBody>
      </p:sp>
      <p:sp>
        <p:nvSpPr>
          <p:cNvPr id="21" name="Text 17"/>
          <p:cNvSpPr/>
          <p:nvPr/>
        </p:nvSpPr>
        <p:spPr>
          <a:xfrm>
            <a:off x="971947" y="5097760"/>
            <a:ext cx="1894880" cy="23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865"/>
              </a:lnSpc>
            </a:pPr>
            <a:r>
              <a:rPr lang="en-US" sz="149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Manufacturing</a:t>
            </a:r>
            <a:endParaRPr lang="en-US" sz="1492" dirty="0"/>
          </a:p>
        </p:txBody>
      </p:sp>
      <p:sp>
        <p:nvSpPr>
          <p:cNvPr id="22" name="Text 18"/>
          <p:cNvSpPr/>
          <p:nvPr/>
        </p:nvSpPr>
        <p:spPr>
          <a:xfrm>
            <a:off x="971947" y="5420916"/>
            <a:ext cx="6144022" cy="4609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14"/>
              </a:lnSpc>
            </a:pPr>
            <a:r>
              <a:rPr lang="en-US" sz="113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Predictive maintenance, quality control, supply chain optimization, and process automation.</a:t>
            </a:r>
            <a:endParaRPr lang="en-US" sz="1134" dirty="0"/>
          </a:p>
        </p:txBody>
      </p:sp>
    </p:spTree>
    <p:extLst>
      <p:ext uri="{BB962C8B-B14F-4D97-AF65-F5344CB8AC3E}">
        <p14:creationId xmlns:p14="http://schemas.microsoft.com/office/powerpoint/2010/main" val="297304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/>
          <p:cNvSpPr>
            <a:spLocks noChangeAspect="1"/>
          </p:cNvSpPr>
          <p:nvPr/>
        </p:nvSpPr>
        <p:spPr>
          <a:xfrm>
            <a:off x="536748" y="1540645"/>
            <a:ext cx="10588437" cy="4288317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4" y="144553"/>
            <a:ext cx="4794752" cy="640062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024" y="179983"/>
            <a:ext cx="4069854" cy="575158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076032" y="395982"/>
            <a:ext cx="5663704" cy="4737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730"/>
              </a:lnSpc>
            </a:pPr>
            <a:r>
              <a:rPr lang="en-US" sz="298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Ethical Issues in Data Science</a:t>
            </a:r>
            <a:endParaRPr lang="en-US" sz="2984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6032" y="1085751"/>
            <a:ext cx="359966" cy="3599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581359" y="1082477"/>
            <a:ext cx="1894880" cy="23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865"/>
              </a:lnSpc>
            </a:pPr>
            <a:r>
              <a:rPr lang="en-US" sz="149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Privacy</a:t>
            </a:r>
            <a:endParaRPr lang="en-US" sz="1492" dirty="0"/>
          </a:p>
        </p:txBody>
      </p:sp>
      <p:sp>
        <p:nvSpPr>
          <p:cNvPr id="9" name="Text 4"/>
          <p:cNvSpPr/>
          <p:nvPr/>
        </p:nvSpPr>
        <p:spPr>
          <a:xfrm>
            <a:off x="5435998" y="1344910"/>
            <a:ext cx="6611938" cy="4609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14"/>
              </a:lnSpc>
            </a:pPr>
            <a:r>
              <a:rPr lang="en-US" sz="12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Protecting sensitive data and ensuring its responsible use. This involves implementing privacy-preserving techniques and complying with data protection regulations.</a:t>
            </a:r>
            <a:endParaRPr lang="en-US" sz="1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6032" y="2097567"/>
            <a:ext cx="359966" cy="3599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435998" y="2093848"/>
            <a:ext cx="1894880" cy="23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865"/>
              </a:lnSpc>
            </a:pPr>
            <a:r>
              <a:rPr lang="en-US" sz="149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Security</a:t>
            </a:r>
            <a:endParaRPr lang="en-US" sz="1492" dirty="0"/>
          </a:p>
        </p:txBody>
      </p:sp>
      <p:sp>
        <p:nvSpPr>
          <p:cNvPr id="12" name="Text 6"/>
          <p:cNvSpPr/>
          <p:nvPr/>
        </p:nvSpPr>
        <p:spPr>
          <a:xfrm>
            <a:off x="5435998" y="2381648"/>
            <a:ext cx="6611938" cy="4609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14"/>
              </a:lnSpc>
            </a:pPr>
            <a:r>
              <a:rPr lang="en-US" sz="12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Safeguarding data from unauthorized access, modification, or disclosure. This involves implementing robust security measures to protect data integrity and confidentiality.</a:t>
            </a:r>
            <a:endParaRPr lang="en-US" sz="12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6032" y="3292178"/>
            <a:ext cx="359966" cy="35996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502857" y="3313518"/>
            <a:ext cx="1894880" cy="23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865"/>
              </a:lnSpc>
            </a:pPr>
            <a:r>
              <a:rPr lang="en-US" sz="149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Bias and Fairness</a:t>
            </a:r>
            <a:endParaRPr lang="en-US" sz="1492" dirty="0"/>
          </a:p>
        </p:txBody>
      </p:sp>
      <p:sp>
        <p:nvSpPr>
          <p:cNvPr id="15" name="Text 8"/>
          <p:cNvSpPr/>
          <p:nvPr/>
        </p:nvSpPr>
        <p:spPr>
          <a:xfrm>
            <a:off x="5502857" y="3560283"/>
            <a:ext cx="6611938" cy="4609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14"/>
              </a:lnSpc>
            </a:pPr>
            <a:r>
              <a:rPr lang="en-US" sz="12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Addressing biases in data and algorithms to ensure fair and unbiased outcomes. This involves identifying and mitigating biases to promote equity and inclusivity.</a:t>
            </a:r>
            <a:endParaRPr lang="en-US" sz="120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62215" y="4380587"/>
            <a:ext cx="359966" cy="359966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5512411" y="4350463"/>
            <a:ext cx="3093045" cy="23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865"/>
              </a:lnSpc>
            </a:pPr>
            <a:r>
              <a:rPr lang="en-US" sz="149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Transparency and Explainability</a:t>
            </a:r>
            <a:endParaRPr lang="en-US" sz="1492" dirty="0"/>
          </a:p>
        </p:txBody>
      </p:sp>
      <p:sp>
        <p:nvSpPr>
          <p:cNvPr id="18" name="Text 10"/>
          <p:cNvSpPr/>
          <p:nvPr/>
        </p:nvSpPr>
        <p:spPr>
          <a:xfrm>
            <a:off x="5581359" y="4680530"/>
            <a:ext cx="6611938" cy="4609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814"/>
              </a:lnSpc>
            </a:pPr>
            <a:r>
              <a:rPr lang="en-US" sz="12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Making data science models and their decision-making processes transparent and explainable. This fosters trust and accountability in data-driven decisions.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2659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79375"/>
            <a:ext cx="12192000" cy="68580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38163" y="802283"/>
            <a:ext cx="4441924" cy="5057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982"/>
              </a:lnSpc>
            </a:pPr>
            <a:r>
              <a:rPr lang="en-US" sz="3187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Responsible Data Use</a:t>
            </a:r>
            <a:endParaRPr lang="en-US" sz="3187" dirty="0"/>
          </a:p>
        </p:txBody>
      </p:sp>
      <p:sp>
        <p:nvSpPr>
          <p:cNvPr id="7" name="Shape 3"/>
          <p:cNvSpPr/>
          <p:nvPr/>
        </p:nvSpPr>
        <p:spPr>
          <a:xfrm>
            <a:off x="538163" y="1538585"/>
            <a:ext cx="6543675" cy="1403251"/>
          </a:xfrm>
          <a:prstGeom prst="roundRect">
            <a:avLst>
              <a:gd name="adj" fmla="val 4931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98203" y="1698626"/>
            <a:ext cx="2023268" cy="2528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92"/>
              </a:lnSpc>
            </a:pPr>
            <a:r>
              <a:rPr lang="en-US" sz="1593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Governance</a:t>
            </a:r>
            <a:endParaRPr lang="en-US" sz="1593" dirty="0"/>
          </a:p>
        </p:txBody>
      </p:sp>
      <p:sp>
        <p:nvSpPr>
          <p:cNvPr id="9" name="Text 5"/>
          <p:cNvSpPr/>
          <p:nvPr/>
        </p:nvSpPr>
        <p:spPr>
          <a:xfrm>
            <a:off x="698203" y="2043609"/>
            <a:ext cx="6223595" cy="7381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37"/>
              </a:lnSpc>
            </a:pPr>
            <a:r>
              <a:rPr lang="en-US" sz="1600" dirty="0" smtClean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Establishing </a:t>
            </a: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clear policies and procedures for data management, access, and usage. This ensures responsible data handling and compliance with ethical guidelines.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538163" y="3095526"/>
            <a:ext cx="6543675" cy="1403251"/>
          </a:xfrm>
          <a:prstGeom prst="roundRect">
            <a:avLst>
              <a:gd name="adj" fmla="val 4931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98203" y="3255566"/>
            <a:ext cx="2023268" cy="2528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92"/>
              </a:lnSpc>
            </a:pPr>
            <a:r>
              <a:rPr lang="en-US" sz="1593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Literacy</a:t>
            </a:r>
            <a:endParaRPr lang="en-US" sz="1593" dirty="0"/>
          </a:p>
        </p:txBody>
      </p:sp>
      <p:sp>
        <p:nvSpPr>
          <p:cNvPr id="12" name="Text 8"/>
          <p:cNvSpPr/>
          <p:nvPr/>
        </p:nvSpPr>
        <p:spPr>
          <a:xfrm>
            <a:off x="698203" y="3600549"/>
            <a:ext cx="6223595" cy="7381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37"/>
              </a:lnSpc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Promoting data literacy among individuals and organizations. This involves fostering understanding of data concepts, analysis techniques, and ethical considerations.</a:t>
            </a: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538163" y="4652467"/>
            <a:ext cx="6543675" cy="1403251"/>
          </a:xfrm>
          <a:prstGeom prst="roundRect">
            <a:avLst>
              <a:gd name="adj" fmla="val 4931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98203" y="4812507"/>
            <a:ext cx="2555578" cy="2528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92"/>
              </a:lnSpc>
            </a:pPr>
            <a:r>
              <a:rPr lang="en-US" sz="1593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Impact Assessment</a:t>
            </a:r>
            <a:endParaRPr lang="en-US" sz="1593" dirty="0"/>
          </a:p>
        </p:txBody>
      </p:sp>
      <p:sp>
        <p:nvSpPr>
          <p:cNvPr id="15" name="Text 11"/>
          <p:cNvSpPr/>
          <p:nvPr/>
        </p:nvSpPr>
        <p:spPr>
          <a:xfrm>
            <a:off x="698203" y="5157490"/>
            <a:ext cx="6223595" cy="7381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1937"/>
              </a:lnSpc>
            </a:pPr>
            <a:r>
              <a:rPr lang="en-US" sz="160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Evaluating the potential impact of data science projects on society, individuals, and the environment. This helps to identify and mitigate potential risks and ensure responsible use of data.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672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9936"/>
          <a:stretch/>
        </p:blipFill>
        <p:spPr>
          <a:xfrm>
            <a:off x="457200" y="197518"/>
            <a:ext cx="10832431" cy="599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605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944" t="25511" r="38134" b="25271"/>
          <a:stretch/>
        </p:blipFill>
        <p:spPr>
          <a:xfrm>
            <a:off x="469774" y="240632"/>
            <a:ext cx="11130022" cy="593156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51547" y="5583795"/>
            <a:ext cx="100022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 Science is a multidisciplinary field that focuses on extracting insights from data using a combination of scientific methods, processes, algorithms, and systems. It involves data analysis, machine learning, data mining, and big data technologies to understand and analyze actual phenomena with data.</a:t>
            </a:r>
          </a:p>
        </p:txBody>
      </p:sp>
    </p:spTree>
    <p:extLst>
      <p:ext uri="{BB962C8B-B14F-4D97-AF65-F5344CB8AC3E}">
        <p14:creationId xmlns:p14="http://schemas.microsoft.com/office/powerpoint/2010/main" val="164334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3979" y="1404520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1960s-1980s:</a:t>
            </a:r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Data science began with statistics and basic data analysis, focusing on data collection and summarization</a:t>
            </a:r>
            <a:r>
              <a:rPr lang="en-US" sz="24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.</a:t>
            </a:r>
          </a:p>
          <a:p>
            <a:pPr lvl="0"/>
            <a:endParaRPr lang="en-US" sz="2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1990s:</a:t>
            </a:r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Introduction of data warehousing and business intelligence tools allowed for better data storage and reporting</a:t>
            </a:r>
            <a:r>
              <a:rPr lang="en-US" sz="24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.</a:t>
            </a:r>
          </a:p>
          <a:p>
            <a:pPr lvl="0"/>
            <a:endParaRPr lang="en-US" sz="2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2000s:</a:t>
            </a:r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Growth of the internet led to the generation of vast amounts of data, giving rise to big data technologies and more sophisticated analytical techniques</a:t>
            </a:r>
            <a:r>
              <a:rPr lang="en-US" sz="2400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.</a:t>
            </a:r>
          </a:p>
          <a:p>
            <a:pPr lvl="0"/>
            <a:endParaRPr lang="en-US" sz="2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2010s-Present:</a:t>
            </a:r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The term "Data Science" became popular, emphasizing the integration of statistics, computer science, and domain knowledge to extract actionable insights from data.</a:t>
            </a:r>
          </a:p>
          <a:p>
            <a:endParaRPr lang="en-US" dirty="0"/>
          </a:p>
        </p:txBody>
      </p:sp>
      <p:sp>
        <p:nvSpPr>
          <p:cNvPr id="6" name="Text 2"/>
          <p:cNvSpPr/>
          <p:nvPr/>
        </p:nvSpPr>
        <p:spPr>
          <a:xfrm>
            <a:off x="1741014" y="453722"/>
            <a:ext cx="5892046" cy="5685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76"/>
              </a:lnSpc>
              <a:buNone/>
            </a:pPr>
            <a:r>
              <a:rPr lang="en-US" sz="3581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Evolution of Data Science</a:t>
            </a:r>
            <a:endParaRPr lang="en-US" sz="3581" dirty="0"/>
          </a:p>
        </p:txBody>
      </p:sp>
    </p:spTree>
    <p:extLst>
      <p:ext uri="{BB962C8B-B14F-4D97-AF65-F5344CB8AC3E}">
        <p14:creationId xmlns:p14="http://schemas.microsoft.com/office/powerpoint/2010/main" val="1890805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254" t="27724" r="38600" b="24442"/>
          <a:stretch/>
        </p:blipFill>
        <p:spPr>
          <a:xfrm>
            <a:off x="661583" y="365124"/>
            <a:ext cx="11157914" cy="281121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19098" y="3416968"/>
            <a:ext cx="1024288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Explosion: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exponential growth of data requires sophisticated methods to process and analyze 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Informed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Decision-Making: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Businesses and organizations need data-driven insights to make better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decisions.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Innovation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drives innovation across various fields by uncovering patterns and trends that were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    previously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hidden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Automating processes and optimizing operations through data-driven approaches enhances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  	   efficiency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48575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099" t="27170" r="39688" b="24442"/>
          <a:stretch/>
        </p:blipFill>
        <p:spPr>
          <a:xfrm>
            <a:off x="493295" y="192505"/>
            <a:ext cx="11125638" cy="602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20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788" t="24405" r="35180" b="24442"/>
          <a:stretch/>
        </p:blipFill>
        <p:spPr>
          <a:xfrm>
            <a:off x="533096" y="365124"/>
            <a:ext cx="11434233" cy="597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255" t="26894" r="35802" b="28036"/>
          <a:stretch/>
        </p:blipFill>
        <p:spPr>
          <a:xfrm>
            <a:off x="367147" y="365125"/>
            <a:ext cx="11295435" cy="584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478" t="23022" r="37667" b="26101"/>
          <a:stretch/>
        </p:blipFill>
        <p:spPr>
          <a:xfrm>
            <a:off x="507944" y="132348"/>
            <a:ext cx="11205058" cy="630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26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762</Words>
  <Application>Microsoft Office PowerPoint</Application>
  <PresentationFormat>Widescreen</PresentationFormat>
  <Paragraphs>73</Paragraphs>
  <Slides>29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Alexandria</vt:lpstr>
      <vt:lpstr>Arial</vt:lpstr>
      <vt:lpstr>Calibri</vt:lpstr>
      <vt:lpstr>Calibri Light</vt:lpstr>
      <vt:lpstr>Sora</vt:lpstr>
      <vt:lpstr>Tahoma</vt:lpstr>
      <vt:lpstr>Times New Roman</vt:lpstr>
      <vt:lpstr>Office Theme</vt:lpstr>
      <vt:lpstr>DATA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Science Process/Life Cycle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Bhuvnesh</dc:creator>
  <cp:lastModifiedBy>Bhuvnesh</cp:lastModifiedBy>
  <cp:revision>21</cp:revision>
  <dcterms:created xsi:type="dcterms:W3CDTF">2024-07-16T03:20:55Z</dcterms:created>
  <dcterms:modified xsi:type="dcterms:W3CDTF">2024-07-19T04:07:07Z</dcterms:modified>
</cp:coreProperties>
</file>

<file path=docProps/thumbnail.jpeg>
</file>